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1"/>
  </p:notesMasterIdLst>
  <p:handoutMasterIdLst>
    <p:handoutMasterId r:id="rId22"/>
  </p:handoutMasterIdLst>
  <p:sldIdLst>
    <p:sldId id="256" r:id="rId2"/>
    <p:sldId id="326" r:id="rId3"/>
    <p:sldId id="327" r:id="rId4"/>
    <p:sldId id="328" r:id="rId5"/>
    <p:sldId id="329" r:id="rId6"/>
    <p:sldId id="331" r:id="rId7"/>
    <p:sldId id="332" r:id="rId8"/>
    <p:sldId id="333" r:id="rId9"/>
    <p:sldId id="334" r:id="rId10"/>
    <p:sldId id="335" r:id="rId11"/>
    <p:sldId id="337" r:id="rId12"/>
    <p:sldId id="345" r:id="rId13"/>
    <p:sldId id="338" r:id="rId14"/>
    <p:sldId id="340" r:id="rId15"/>
    <p:sldId id="341" r:id="rId16"/>
    <p:sldId id="346" r:id="rId17"/>
    <p:sldId id="342" r:id="rId18"/>
    <p:sldId id="344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FFAB"/>
    <a:srgbClr val="B0FACA"/>
    <a:srgbClr val="EC98EE"/>
    <a:srgbClr val="00FF84"/>
    <a:srgbClr val="99CCFF"/>
    <a:srgbClr val="FFFFFF"/>
    <a:srgbClr val="007CFF"/>
    <a:srgbClr val="6699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033" autoAdjust="0"/>
  </p:normalViewPr>
  <p:slideViewPr>
    <p:cSldViewPr>
      <p:cViewPr varScale="1">
        <p:scale>
          <a:sx n="82" d="100"/>
          <a:sy n="82" d="100"/>
        </p:scale>
        <p:origin x="7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8E5C3A-A5D4-DFCB-D2A6-7DC5B36451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19D8A-510F-E67F-0DA7-D33BF6BCC1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3ADB3-2A5D-4B06-BCAC-6C85FEB7E688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D35B3-0EC7-9204-393C-905A163C2A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8EF40-4524-B853-AF4B-B6B28E252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E682B-489A-4920-A802-FD86BB47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587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DBDD9-AE0A-4DB7-9958-015CB1986DD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58F40-C7C9-4E4C-B65B-5802211AC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947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27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52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8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1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4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7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9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1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latin typeface="+mn-lt"/>
                <a:cs typeface="Times New Roman" panose="02020603050405020304" pitchFamily="18" charset="0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F5C3-C384-4551-85DC-05AE1E9CC46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9195" y="6476999"/>
            <a:ext cx="1151205" cy="274320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8AA0-66E6-466B-8315-9F78D17704DA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2354-75F6-4526-AC9A-9DC59EE26043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792478"/>
          </a:xfrm>
        </p:spPr>
        <p:txBody>
          <a:bodyPr>
            <a:noAutofit/>
          </a:bodyPr>
          <a:lstStyle>
            <a:lvl1pPr>
              <a:defRPr sz="4000">
                <a:latin typeface="+mn-lt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799"/>
            <a:ext cx="10972800" cy="5486401"/>
          </a:xfrm>
        </p:spPr>
        <p:txBody>
          <a:bodyPr/>
          <a:lstStyle>
            <a:lvl1pPr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defRPr sz="2400">
                <a:latin typeface="+mn-lt"/>
                <a:cs typeface="Times New Roman" panose="02020603050405020304" pitchFamily="18" charset="0"/>
              </a:defRPr>
            </a:lvl2pPr>
            <a:lvl3pPr>
              <a:defRPr sz="2000">
                <a:latin typeface="+mn-lt"/>
                <a:cs typeface="Times New Roman" panose="02020603050405020304" pitchFamily="18" charset="0"/>
              </a:defRPr>
            </a:lvl3pPr>
            <a:lvl4pPr>
              <a:defRPr sz="2000">
                <a:latin typeface="+mn-lt"/>
                <a:cs typeface="Times New Roman" panose="02020603050405020304" pitchFamily="18" charset="0"/>
              </a:defRPr>
            </a:lvl4pPr>
            <a:lvl5pPr>
              <a:defRPr sz="1800">
                <a:latin typeface="+mn-lt"/>
                <a:cs typeface="Times New Roman" panose="02020603050405020304" pitchFamily="18" charset="0"/>
              </a:defRPr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0B9F-BC3F-4740-AC24-BA5B9C2B7F53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02755A7-14C3-4271-9743-D1DE7E0E67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D9FB-7491-4CFD-8BF3-EB7CAC8C08AA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5384800" cy="533095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384800" cy="53309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E55F-DE89-4098-BF16-600BDDB820AD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5D4D-2A06-4F48-B0B1-2EF9B127CFA3}" type="datetime1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F9A-80B7-4FB4-835F-C67C76869186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103F-47BE-47A4-8A34-6F09F649BAF0}" type="datetime1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FD78-1AEC-4FCF-8AC0-EA92D93337DA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2A466C68-E601-4657-B6D2-5E477AC03042}" type="datetime1">
              <a:rPr lang="en-US" smtClean="0"/>
              <a:t>1/31/2025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944881"/>
            <a:ext cx="12192000" cy="4571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2"/>
            <a:ext cx="12191999" cy="914398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4301"/>
            <a:ext cx="10972800" cy="685800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799"/>
            <a:ext cx="11074400" cy="54864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2148AA7-B0ED-473A-BC19-44440753079A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264" y="464403"/>
            <a:ext cx="11506200" cy="830997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Scene on Street Food Van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41237-ACE1-7941-91A6-255F5BE2E0F5}"/>
              </a:ext>
            </a:extLst>
          </p:cNvPr>
          <p:cNvSpPr txBox="1"/>
          <p:nvPr/>
        </p:nvSpPr>
        <p:spPr>
          <a:xfrm>
            <a:off x="1524000" y="55626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Technology, Khulna-9203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FA0386-8408-628D-F7A1-2F0D56010543}"/>
              </a:ext>
            </a:extLst>
          </p:cNvPr>
          <p:cNvGrpSpPr/>
          <p:nvPr/>
        </p:nvGrpSpPr>
        <p:grpSpPr>
          <a:xfrm>
            <a:off x="762001" y="1475234"/>
            <a:ext cx="11087099" cy="3422860"/>
            <a:chOff x="1979443" y="2776286"/>
            <a:chExt cx="8269457" cy="18554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CC06054-0383-CDAA-5A3D-AEB05BD38D12}"/>
                    </a:ext>
                  </a:extLst>
                </p:cNvPr>
                <p:cNvSpPr/>
                <p:nvPr/>
              </p:nvSpPr>
              <p:spPr>
                <a:xfrm>
                  <a:off x="6743702" y="2776286"/>
                  <a:ext cx="3505198" cy="18554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>
                    <a:spcBef>
                      <a:spcPts val="0"/>
                    </a:spcBef>
                  </a:pPr>
                  <a:r>
                    <a:rPr lang="en-US" sz="2400" b="1" dirty="0">
                      <a:latin typeface="Times New Roman" panose="02020603050405020304" pitchFamily="18" charset="0"/>
                      <a:ea typeface="Calibri"/>
                      <a:cs typeface="Times New Roman" panose="02020603050405020304" pitchFamily="18" charset="0"/>
                      <a:sym typeface="Calibri"/>
                    </a:rPr>
                    <a:t>Presented By:</a:t>
                  </a:r>
                </a:p>
                <a:p>
                  <a:pPr algn="l">
                    <a:spcBef>
                      <a:spcPts val="0"/>
                    </a:spcBef>
                  </a:pPr>
                  <a:endParaRPr lang="en-US" sz="2400" dirty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  <a:p>
                  <a:pPr algn="l">
                    <a:spcBef>
                      <a:spcPts val="0"/>
                    </a:spcBef>
                  </a:pPr>
                  <a:r>
                    <a:rPr lang="en-US" sz="2400" dirty="0">
                      <a:latin typeface="Times New Roman" panose="02020603050405020304" pitchFamily="18" charset="0"/>
                      <a:ea typeface="Calibri"/>
                      <a:cs typeface="Times New Roman" panose="02020603050405020304" pitchFamily="18" charset="0"/>
                      <a:sym typeface="Calibri"/>
                    </a:rPr>
                    <a:t>Nushrat Tarmin Meem</a:t>
                  </a:r>
                </a:p>
                <a:p>
                  <a:pPr algn="l">
                    <a:spcBef>
                      <a:spcPts val="0"/>
                    </a:spcBef>
                  </a:pP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Calibri"/>
                    </a:rPr>
                    <a:t>Roll: </a:t>
                  </a:r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Calibri"/>
                    </a:rPr>
                    <a:t>1907083</a:t>
                  </a:r>
                </a:p>
                <a:p>
                  <a:pPr algn="l">
                    <a:spcBef>
                      <a:spcPts val="0"/>
                    </a:spcBef>
                  </a:pP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Calibri"/>
                    </a:rPr>
                    <a:t>Section: B</a:t>
                  </a:r>
                </a:p>
                <a:p>
                  <a:pPr algn="l">
                    <a:spcBef>
                      <a:spcPts val="0"/>
                    </a:spcBef>
                  </a:pP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Calibri"/>
                    </a:rPr>
                    <a:t>Year: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Calibri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Calibri"/>
                            </a:rPr>
                            <m:t>4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Calibri"/>
                            </a:rPr>
                            <m:t>𝑡h</m:t>
                          </m:r>
                        </m:sup>
                      </m:sSup>
                    </m:oMath>
                  </a14:m>
                  <a:endParaRPr lang="en-US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endParaRPr>
                </a:p>
                <a:p>
                  <a:pPr algn="l">
                    <a:spcBef>
                      <a:spcPts val="0"/>
                    </a:spcBef>
                  </a:pP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Calibri"/>
                    </a:rPr>
                    <a:t>Semester: 2</a:t>
                  </a:r>
                  <a:r>
                    <a:rPr lang="en-US" sz="2400" baseline="300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Calibri"/>
                    </a:rPr>
                    <a:t>nd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endParaRPr>
                </a:p>
                <a:p>
                  <a:pPr algn="l">
                    <a:spcBef>
                      <a:spcPts val="0"/>
                    </a:spcBef>
                  </a:pP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Calibri"/>
                    </a:rPr>
                    <a:t>Course No: CSE 4208</a:t>
                  </a:r>
                </a:p>
                <a:p>
                  <a:pPr algn="l">
                    <a:spcBef>
                      <a:spcPts val="0"/>
                    </a:spcBef>
                  </a:pPr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Calibri"/>
                    </a:rPr>
                    <a:t>Date of Submission: 23/01/25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CC06054-0383-CDAA-5A3D-AEB05BD38D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702" y="2776286"/>
                  <a:ext cx="3505198" cy="1855479"/>
                </a:xfrm>
                <a:prstGeom prst="rect">
                  <a:avLst/>
                </a:prstGeom>
                <a:blipFill>
                  <a:blip r:embed="rId3"/>
                  <a:stretch>
                    <a:fillRect l="-2075" t="-1426" b="-32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4D1E73-2F1B-618C-8509-1D69A00F9F02}"/>
                </a:ext>
              </a:extLst>
            </p:cNvPr>
            <p:cNvSpPr txBox="1"/>
            <p:nvPr/>
          </p:nvSpPr>
          <p:spPr>
            <a:xfrm>
              <a:off x="1979443" y="2776286"/>
              <a:ext cx="3685735" cy="1851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2400" b="1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Instructed By:</a:t>
              </a:r>
            </a:p>
            <a:p>
              <a:pPr>
                <a:spcBef>
                  <a:spcPts val="0"/>
                </a:spcBef>
              </a:pPr>
              <a:endParaRPr lang="en-U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spcBef>
                  <a:spcPts val="0"/>
                </a:spcBef>
              </a:pPr>
              <a:r>
                <a:rPr lang="en-US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Dr. Sk. Md. </a:t>
              </a:r>
              <a:r>
                <a:rPr lang="en-US" sz="2400" dirty="0" err="1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Masudul</a:t>
              </a:r>
              <a:r>
                <a:rPr lang="en-US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Ahsan</a:t>
              </a:r>
            </a:p>
            <a:p>
              <a:pPr>
                <a:spcBef>
                  <a:spcPts val="0"/>
                </a:spcBef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Professor,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</a:pPr>
              <a:r>
                <a:rPr lang="en-US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Department of CSE, KUET</a:t>
              </a:r>
            </a:p>
            <a:p>
              <a:pPr>
                <a:spcBef>
                  <a:spcPts val="0"/>
                </a:spcBef>
              </a:pPr>
              <a:endPara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>
                <a:spcBef>
                  <a:spcPts val="0"/>
                </a:spcBef>
              </a:pPr>
              <a:r>
                <a:rPr lang="en-US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Md. </a:t>
              </a:r>
              <a:r>
                <a:rPr lang="en-US" sz="2400" dirty="0" err="1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Badiuzzaman</a:t>
              </a:r>
              <a:r>
                <a:rPr lang="en-US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Shuvo</a:t>
              </a:r>
            </a:p>
            <a:p>
              <a:pPr>
                <a:spcBef>
                  <a:spcPts val="0"/>
                </a:spcBef>
              </a:pPr>
              <a:r>
                <a:rPr lang="en-US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Lecturer,</a:t>
              </a:r>
            </a:p>
            <a:p>
              <a:r>
                <a:rPr lang="en-US" sz="2400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Department of CSE, KUET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0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3319"/>
    </mc:Choice>
    <mc:Fallback xmlns="">
      <p:transition advTm="23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</a:rPr>
              <a:t>Lighting and Shading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</a:rPr>
              <a:t>Point light, Direction light and Spot light created using Phong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455637" y="6244028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Spot lights 1 and 3 off (one example shown only)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DC0DB-4023-3BCA-6110-09CEE7F070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" t="10000" r="3124" b="9353"/>
          <a:stretch/>
        </p:blipFill>
        <p:spPr>
          <a:xfrm>
            <a:off x="1986419" y="2060827"/>
            <a:ext cx="82191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</a:rPr>
              <a:t>Lighting and Shading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</a:rPr>
              <a:t>Point light, Direction light and Spot light created using Phong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455637" y="6244028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Spot lights 1 and 3 on (one example shown only)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CA55A-B41C-7180-6088-AEA3431AC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 t="8924" r="1230" b="6203"/>
          <a:stretch/>
        </p:blipFill>
        <p:spPr>
          <a:xfrm>
            <a:off x="1985476" y="2132134"/>
            <a:ext cx="7913121" cy="411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</a:rPr>
              <a:t>Lighting and Shading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</a:rPr>
              <a:t>Night mode on by making sky from light blue to deep blue using </a:t>
            </a:r>
            <a:r>
              <a:rPr lang="en-US" dirty="0" err="1">
                <a:latin typeface="Times New Roman" panose="02020603050405020304" pitchFamily="18" charset="0"/>
              </a:rPr>
              <a:t>glclearcolor</a:t>
            </a:r>
            <a:r>
              <a:rPr lang="en-US" dirty="0">
                <a:latin typeface="Times New Roman" panose="02020603050405020304" pitchFamily="18" charset="0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455637" y="6244028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Night mode on (Key 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9AE97-97B3-9AF0-7900-3D143AB1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0000" r="6263" b="5556"/>
          <a:stretch/>
        </p:blipFill>
        <p:spPr>
          <a:xfrm>
            <a:off x="1631075" y="2063620"/>
            <a:ext cx="8621924" cy="41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</a:rPr>
              <a:t>Bezier Curve Generation and Fractals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Bezier Curve is used to create vases and hat whereas fractals applied to create trees</a:t>
            </a:r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455637" y="6244028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Curvy object hat and fractal trees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76EB7-0C0D-E944-ED3B-71510D57A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11576" r="3546" b="12869"/>
          <a:stretch/>
        </p:blipFill>
        <p:spPr>
          <a:xfrm>
            <a:off x="1921588" y="2209800"/>
            <a:ext cx="8348824" cy="39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</a:rPr>
              <a:t>Bezier Curve Generation and Fractals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Bezier Curve is used to create vases and hat whereas fractals applied to create trees</a:t>
            </a:r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455637" y="6244028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Curvy object vase and fractal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DC85A-B8F8-89EB-8927-9B0FD9D7B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28890" r="19375" b="8646"/>
          <a:stretch/>
        </p:blipFill>
        <p:spPr>
          <a:xfrm>
            <a:off x="1941537" y="2040276"/>
            <a:ext cx="8001000" cy="42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1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</a:rPr>
              <a:t>Simple Animation Added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Based on axis dx, </a:t>
            </a:r>
            <a:r>
              <a:rPr lang="en-US" dirty="0" err="1">
                <a:solidFill>
                  <a:srgbClr val="0D0D0D"/>
                </a:solidFill>
                <a:latin typeface="Times New Roman" panose="02020603050405020304" pitchFamily="18" charset="0"/>
              </a:rPr>
              <a:t>dy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D0D0D"/>
                </a:solidFill>
                <a:latin typeface="Times New Roman" panose="02020603050405020304" pitchFamily="18" charset="0"/>
              </a:rPr>
              <a:t>dz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 is added to flag bit to control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455637" y="6022853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Very Simple Animation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59705-1867-64E1-641C-45FF95607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8889" r="13749" b="21111"/>
          <a:stretch/>
        </p:blipFill>
        <p:spPr>
          <a:xfrm>
            <a:off x="2529333" y="2209800"/>
            <a:ext cx="7133333" cy="36836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21BD4E-5609-501C-8D99-07F8B8BD658A}"/>
              </a:ext>
            </a:extLst>
          </p:cNvPr>
          <p:cNvSpPr/>
          <p:nvPr/>
        </p:nvSpPr>
        <p:spPr>
          <a:xfrm>
            <a:off x="6934200" y="2362200"/>
            <a:ext cx="838200" cy="6096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889BA7-B274-D217-70D4-7D6E7598CDF8}"/>
              </a:ext>
            </a:extLst>
          </p:cNvPr>
          <p:cNvSpPr/>
          <p:nvPr/>
        </p:nvSpPr>
        <p:spPr>
          <a:xfrm>
            <a:off x="7361076" y="3657742"/>
            <a:ext cx="838200" cy="6096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E5077E-1697-C497-D761-872732D57941}"/>
              </a:ext>
            </a:extLst>
          </p:cNvPr>
          <p:cNvSpPr/>
          <p:nvPr/>
        </p:nvSpPr>
        <p:spPr>
          <a:xfrm>
            <a:off x="5897687" y="3581400"/>
            <a:ext cx="960314" cy="76214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FF5D1-1C6A-14F5-82FC-25A395932F1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199276" y="3962400"/>
            <a:ext cx="1782924" cy="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74C89A-E2D2-8889-B1C2-D2127E1A64D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94053" y="3962400"/>
            <a:ext cx="3703634" cy="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6FDA83-8661-7B4A-244A-207BA9FAB22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72400" y="2667000"/>
            <a:ext cx="2209800" cy="121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C23A6A-5213-058A-21B7-92806A56F530}"/>
              </a:ext>
            </a:extLst>
          </p:cNvPr>
          <p:cNvSpPr txBox="1"/>
          <p:nvPr/>
        </p:nvSpPr>
        <p:spPr>
          <a:xfrm>
            <a:off x="9944099" y="3759623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Birds Movement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565CE-6351-BCE4-6EEF-5E3A3C525914}"/>
              </a:ext>
            </a:extLst>
          </p:cNvPr>
          <p:cNvSpPr txBox="1"/>
          <p:nvPr/>
        </p:nvSpPr>
        <p:spPr>
          <a:xfrm>
            <a:off x="647271" y="3758767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Rockets Upward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</a:t>
            </a:r>
          </a:p>
        </p:txBody>
      </p:sp>
    </p:spTree>
    <p:extLst>
      <p:ext uri="{BB962C8B-B14F-4D97-AF65-F5344CB8AC3E}">
        <p14:creationId xmlns:p14="http://schemas.microsoft.com/office/powerpoint/2010/main" val="290907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</a:rPr>
              <a:t>Main Food Van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FB75A-7FF0-0A68-86B9-EEF0C241C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8889" b="11111"/>
          <a:stretch/>
        </p:blipFill>
        <p:spPr>
          <a:xfrm>
            <a:off x="1752600" y="1700922"/>
            <a:ext cx="8686800" cy="4169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B9CEA2-C454-6372-D7F3-941A1755B106}"/>
              </a:ext>
            </a:extLst>
          </p:cNvPr>
          <p:cNvSpPr txBox="1"/>
          <p:nvPr/>
        </p:nvSpPr>
        <p:spPr>
          <a:xfrm>
            <a:off x="455637" y="6022853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Van with food items</a:t>
            </a:r>
          </a:p>
        </p:txBody>
      </p:sp>
    </p:spTree>
    <p:extLst>
      <p:ext uri="{BB962C8B-B14F-4D97-AF65-F5344CB8AC3E}">
        <p14:creationId xmlns:p14="http://schemas.microsoft.com/office/powerpoint/2010/main" val="15415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</a:rPr>
              <a:t>Main Key Functionalities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W – Forward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S – Backward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A – Left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D – Right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R – Up 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O – Day Mode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P – Night Mode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3, 4, 7, 8, 9, 0 – Lights Control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X, Y, Z – Rotation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H, I, J – Scaling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Q – Camera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D0D0D"/>
                </a:solidFill>
                <a:latin typeface="Times New Roman" panose="02020603050405020304" pitchFamily="18" charset="0"/>
              </a:rPr>
              <a:t>M – Animation 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rgbClr val="0D0D0D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3959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Realistic 3D Environment Creation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Integration of different types of features all together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Can be updated using more dynamic or animated scenes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4600" y="2567226"/>
            <a:ext cx="7162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sz="5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0495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Introduction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Objectives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Features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Methodology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Result Analysis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3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0495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A vibrant 3D scene of a street food van highlighting intricate design and realism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Creation of a visually appealing environment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Handling different object shapes, adding variety and complexity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A visual prototype for street food businesses showcases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A planning tool for urban designers to help visualize and organize street food van setups in public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4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0495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Creation of a realistic 3D street food scene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Implementation of texture mapping, lighting, curves, fractals, etc.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D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esign of diverse object shapes and layouts 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Development of a visual prototype for businesses and planners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4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0495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Different Shaped Objects – Hexagon, Cone, Cylinder, Sphere, Half-Sphere etc.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Lighting (Day and Night) 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Shading (</a:t>
            </a:r>
            <a:r>
              <a:rPr lang="en-US" dirty="0" err="1">
                <a:solidFill>
                  <a:srgbClr val="0D0D0D"/>
                </a:solidFill>
                <a:latin typeface="Times New Roman" panose="02020603050405020304" pitchFamily="18" charset="0"/>
              </a:rPr>
              <a:t>Gouraud</a:t>
            </a: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 and Phong)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Texture Mapping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Bezier Curve Generation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Fractals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Simple Dynamic Scene</a:t>
            </a:r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7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Times New Roman" panose="02020603050405020304" pitchFamily="18" charset="0"/>
              </a:rPr>
              <a:t>Different Shaped Objects: Hexagon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</a:rPr>
              <a:t>C</a:t>
            </a:r>
            <a:r>
              <a:rPr lang="en-US" i="0" dirty="0">
                <a:effectLst/>
                <a:latin typeface="Times New Roman" panose="02020603050405020304" pitchFamily="18" charset="0"/>
              </a:rPr>
              <a:t>reated by defining vertices and indices </a:t>
            </a:r>
            <a:r>
              <a:rPr lang="en-US" i="0">
                <a:effectLst/>
                <a:latin typeface="Times New Roman" panose="02020603050405020304" pitchFamily="18" charset="0"/>
              </a:rPr>
              <a:t>to form </a:t>
            </a:r>
            <a:r>
              <a:rPr lang="en-US" i="0" dirty="0">
                <a:effectLst/>
                <a:latin typeface="Times New Roman" panose="02020603050405020304" pitchFamily="18" charset="0"/>
              </a:rPr>
              <a:t>triangles, then rendering them using </a:t>
            </a:r>
            <a:r>
              <a:rPr lang="en-US" i="0" dirty="0" err="1">
                <a:effectLst/>
                <a:latin typeface="Times New Roman" panose="02020603050405020304" pitchFamily="18" charset="0"/>
              </a:rPr>
              <a:t>glDrawElements</a:t>
            </a:r>
            <a:r>
              <a:rPr lang="en-US" i="0" dirty="0">
                <a:effectLst/>
                <a:latin typeface="Times New Roman" panose="02020603050405020304" pitchFamily="18" charset="0"/>
              </a:rPr>
              <a:t>(GL_TRIANGLES)</a:t>
            </a:r>
          </a:p>
          <a:p>
            <a:pPr marL="0" indent="0" algn="just">
              <a:spcBef>
                <a:spcPts val="600"/>
              </a:spcBef>
              <a:buNone/>
            </a:pPr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7E228-2BEF-C271-C5A8-278713683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5868" r="24375" b="14444"/>
          <a:stretch/>
        </p:blipFill>
        <p:spPr>
          <a:xfrm>
            <a:off x="3133725" y="2438400"/>
            <a:ext cx="5924550" cy="3744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609600" y="6213070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Hexagon Shape</a:t>
            </a:r>
          </a:p>
        </p:txBody>
      </p:sp>
    </p:spTree>
    <p:extLst>
      <p:ext uri="{BB962C8B-B14F-4D97-AF65-F5344CB8AC3E}">
        <p14:creationId xmlns:p14="http://schemas.microsoft.com/office/powerpoint/2010/main" val="26318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Times New Roman" panose="02020603050405020304" pitchFamily="18" charset="0"/>
              </a:rPr>
              <a:t>Different Shaped Objects: Cone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C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reated by generating vertex coordinates for the base and apex, computing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normals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, sector-wise defining indices for the base and 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609600" y="6213070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Cone Shape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5B0DE-A16E-2848-6AE4-209F2F7C4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333" r="35625" b="10290"/>
          <a:stretch/>
        </p:blipFill>
        <p:spPr>
          <a:xfrm>
            <a:off x="3695700" y="2389306"/>
            <a:ext cx="4800600" cy="38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Times New Roman" panose="02020603050405020304" pitchFamily="18" charset="0"/>
              </a:rPr>
              <a:t>Different Shaped Objects: Cylinder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</a:rPr>
              <a:t>C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reated by using loops and triangles with dynamic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455637" y="5897392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Cylinder for a street lamp and wheels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4A77A-3381-DAA9-7F74-F742B8519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26616" r="41895" b="22272"/>
          <a:stretch/>
        </p:blipFill>
        <p:spPr>
          <a:xfrm>
            <a:off x="914400" y="2213489"/>
            <a:ext cx="3124200" cy="350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A5CB18-1B16-9469-41A6-D2948A5BDD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t="26651" r="26481" b="22238"/>
          <a:stretch/>
        </p:blipFill>
        <p:spPr>
          <a:xfrm>
            <a:off x="4495800" y="2213489"/>
            <a:ext cx="698232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0654"/>
            <a:ext cx="10972800" cy="5410200"/>
          </a:xfrm>
        </p:spPr>
        <p:txBody>
          <a:bodyPr>
            <a:no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Times New Roman" panose="02020603050405020304" pitchFamily="18" charset="0"/>
              </a:rPr>
              <a:t>Different Shaped Objects: </a:t>
            </a:r>
            <a:r>
              <a:rPr lang="en-US" b="1" dirty="0">
                <a:latin typeface="Times New Roman" panose="02020603050405020304" pitchFamily="18" charset="0"/>
              </a:rPr>
              <a:t>Sphere and Half-Sphere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</a:rPr>
              <a:t>Sphere is created by generating vertices, </a:t>
            </a:r>
            <a:r>
              <a:rPr lang="en-US" dirty="0" err="1">
                <a:latin typeface="Times New Roman" panose="02020603050405020304" pitchFamily="18" charset="0"/>
              </a:rPr>
              <a:t>normals</a:t>
            </a:r>
            <a:r>
              <a:rPr lang="en-US" dirty="0">
                <a:latin typeface="Times New Roman" panose="02020603050405020304" pitchFamily="18" charset="0"/>
              </a:rPr>
              <a:t>, texture coordinates, and indices based on the specified radius, sector count, and stack count</a:t>
            </a:r>
            <a:endParaRPr lang="en-US" i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E04F6-885B-CE2D-0C38-F6206BE79C19}"/>
              </a:ext>
            </a:extLst>
          </p:cNvPr>
          <p:cNvSpPr txBox="1"/>
          <p:nvPr/>
        </p:nvSpPr>
        <p:spPr>
          <a:xfrm>
            <a:off x="455637" y="6244028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Sphere for candy and top of cakes whereas half-sphere for bread or bun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DF0FBA-0692-CD0E-7EE9-9CAAC4882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" t="12667" r="3736" b="8445"/>
          <a:stretch/>
        </p:blipFill>
        <p:spPr>
          <a:xfrm>
            <a:off x="2263245" y="2450510"/>
            <a:ext cx="7665509" cy="37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"/>
    </mc:Choice>
    <mc:Fallback xmlns="">
      <p:transition advTm="4952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ustom 2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16277</TotalTime>
  <Words>688</Words>
  <Application>Microsoft Office PowerPoint</Application>
  <PresentationFormat>Widescreen</PresentationFormat>
  <Paragraphs>141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Wingdings</vt:lpstr>
      <vt:lpstr>Wingdings 2</vt:lpstr>
      <vt:lpstr>Wingdings 3</vt:lpstr>
      <vt:lpstr>Module</vt:lpstr>
      <vt:lpstr>3D Scene on Street Food Van</vt:lpstr>
      <vt:lpstr>Contents</vt:lpstr>
      <vt:lpstr>Introduction</vt:lpstr>
      <vt:lpstr>Objectives</vt:lpstr>
      <vt:lpstr>Features</vt:lpstr>
      <vt:lpstr>Methodology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Methodology (contd.)</vt:lpstr>
      <vt:lpstr>Result Analysis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Segregation of Foreground and Background from Video Source</dc:title>
  <dc:subject/>
  <dc:creator>Sakib &amp; Nipa</dc:creator>
  <cp:keywords/>
  <dc:description/>
  <cp:lastModifiedBy>Nushrat Tarmin Meem</cp:lastModifiedBy>
  <cp:revision>348</cp:revision>
  <dcterms:created xsi:type="dcterms:W3CDTF">2017-02-25T17:24:22Z</dcterms:created>
  <dcterms:modified xsi:type="dcterms:W3CDTF">2025-01-31T14:02:01Z</dcterms:modified>
  <cp:category/>
</cp:coreProperties>
</file>